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742" r:id="rId4"/>
  </p:sldMasterIdLst>
  <p:notesMasterIdLst>
    <p:notesMasterId r:id="rId15"/>
  </p:notesMasterIdLst>
  <p:handoutMasterIdLst>
    <p:handoutMasterId r:id="rId16"/>
  </p:handoutMasterIdLst>
  <p:sldIdLst>
    <p:sldId id="265" r:id="rId5"/>
    <p:sldId id="304" r:id="rId6"/>
    <p:sldId id="306" r:id="rId7"/>
    <p:sldId id="305" r:id="rId8"/>
    <p:sldId id="308" r:id="rId9"/>
    <p:sldId id="310" r:id="rId10"/>
    <p:sldId id="309" r:id="rId11"/>
    <p:sldId id="311" r:id="rId12"/>
    <p:sldId id="312" r:id="rId13"/>
    <p:sldId id="31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6509" autoAdjust="0"/>
  </p:normalViewPr>
  <p:slideViewPr>
    <p:cSldViewPr snapToGrid="0" showGuides="1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08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>
              <a:cs typeface="+mj-cs"/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7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701E96AD-4579-453A-A2B1-75DFE83DBBC0}" type="uaqdatetime1">
              <a:rPr lang="ar-SA" smtClean="0">
                <a:cs typeface="+mj-cs"/>
              </a:rPr>
              <a:pPr algn="l" rtl="1"/>
              <a:t>22/10/1440</a:t>
            </a:fld>
            <a:endParaRPr lang="ar-SA" dirty="0">
              <a:cs typeface="+mj-cs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0892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>
              <a:cs typeface="+mj-cs"/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714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B78FE58C-C1A6-4C4C-90C2-B7F5B0504B2D}" type="slidenum">
              <a:rPr lang="ar-SA" smtClean="0">
                <a:cs typeface="+mj-cs"/>
              </a:rPr>
              <a:pPr algn="l" rtl="1"/>
              <a:t>‹#›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089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cs typeface="+mj-cs"/>
              </a:defRPr>
            </a:lvl1pPr>
          </a:lstStyle>
          <a:p>
            <a:endParaRPr lang="ar-SA" noProof="0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725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cs typeface="+mj-cs"/>
              </a:defRPr>
            </a:lvl1pPr>
          </a:lstStyle>
          <a:p>
            <a:fld id="{3EDD0E74-44EF-4358-8A83-710B04B0A8B9}" type="uaqdatetime1">
              <a:rPr lang="ar-SA" noProof="0" smtClean="0"/>
              <a:pPr/>
              <a:t>22/10/1440</a:t>
            </a:fld>
            <a:endParaRPr lang="ar-SA" noProof="0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0895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cs typeface="+mj-cs"/>
              </a:defRPr>
            </a:lvl1pPr>
          </a:lstStyle>
          <a:p>
            <a:endParaRPr lang="ar-SA" noProof="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72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cs typeface="+mj-cs"/>
              </a:defRPr>
            </a:lvl1pPr>
          </a:lstStyle>
          <a:p>
            <a:fld id="{810E1E9A-E921-4174-A0FC-51868D7AC568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6758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6787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5324620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6289681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_1 ذات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العنوان 1"/>
          <p:cNvSpPr>
            <a:spLocks noGrp="1"/>
          </p:cNvSpPr>
          <p:nvPr>
            <p:ph type="title"/>
          </p:nvPr>
        </p:nvSpPr>
        <p:spPr>
          <a:xfrm>
            <a:off x="6710555" y="457200"/>
            <a:ext cx="3932237" cy="1600200"/>
          </a:xfrm>
        </p:spPr>
        <p:txBody>
          <a:bodyPr rtlCol="1" anchor="b"/>
          <a:lstStyle>
            <a:lvl1pPr algn="r" rtl="1">
              <a:defRPr sz="3200"/>
            </a:lvl1pPr>
          </a:lstStyle>
          <a:p>
            <a:pPr rtl="1"/>
            <a:r>
              <a:rPr lang="ar-SA" noProof="0"/>
              <a:t>انقر لتحرير نمط العنوان الرئيسي</a:t>
            </a:r>
            <a:endParaRPr lang="ar-SA" noProof="0" dirty="0"/>
          </a:p>
        </p:txBody>
      </p:sp>
      <p:sp>
        <p:nvSpPr>
          <p:cNvPr id="3" name="عنصر نائب للصورة 2" descr="عنصر نائب فارغ لإضافة صورة. انقر فوق العنصر النائب ثم حدد الصورة التي ترغب بإضافتها."/>
          <p:cNvSpPr>
            <a:spLocks noGrp="1"/>
          </p:cNvSpPr>
          <p:nvPr>
            <p:ph type="pic" idx="1"/>
          </p:nvPr>
        </p:nvSpPr>
        <p:spPr>
          <a:xfrm>
            <a:off x="858435" y="987425"/>
            <a:ext cx="5678424" cy="4873625"/>
          </a:xfrm>
        </p:spPr>
        <p:txBody>
          <a:bodyPr rtlCol="1"/>
          <a:lstStyle>
            <a:lvl1pPr marL="0" indent="0" algn="r" rtl="1">
              <a:buNone/>
              <a:defRPr sz="3200"/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ar-SA" noProof="0"/>
              <a:t>انقر فوق الأيقونة لإضافة صورة</a:t>
            </a:r>
            <a:endParaRPr lang="ar-SA" noProof="0" dirty="0"/>
          </a:p>
        </p:txBody>
      </p:sp>
      <p:sp>
        <p:nvSpPr>
          <p:cNvPr id="8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10555" y="2101850"/>
            <a:ext cx="3932237" cy="3759200"/>
          </a:xfrm>
        </p:spPr>
        <p:txBody>
          <a:bodyPr rtlCol="1"/>
          <a:lstStyle>
            <a:lvl1pPr marL="0" indent="0" algn="r" rtl="1">
              <a:buNone/>
              <a:defRPr sz="1600"/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/>
          <a:p>
            <a:pPr rtl="1"/>
            <a:fld id="{6E7BE25D-E585-4A6C-9A87-287F66850720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71B7BAC7-FE87-40F6-AA24-4F4685D1B022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421897195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668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416523900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74211918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29855184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19268369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26495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602056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22/10/1440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ar-SA" noProof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287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  <p15:guide id="12" orient="horz" pos="2160" userDrawn="1">
          <p15:clr>
            <a:srgbClr val="F26B43"/>
          </p15:clr>
        </p15:guide>
        <p15:guide id="13" pos="3840" userDrawn="1">
          <p15:clr>
            <a:srgbClr val="F26B43"/>
          </p15:clr>
        </p15:guide>
        <p15:guide id="14" pos="1464" userDrawn="1">
          <p15:clr>
            <a:srgbClr val="F26B43"/>
          </p15:clr>
        </p15:guide>
        <p15:guide id="15" pos="7152" userDrawn="1">
          <p15:clr>
            <a:srgbClr val="F26B43"/>
          </p15:clr>
        </p15:guide>
        <p15:guide id="16" pos="984" userDrawn="1">
          <p15:clr>
            <a:srgbClr val="F26B43"/>
          </p15:clr>
        </p15:guide>
        <p15:guide id="17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5EF801-F3EF-47FC-AA21-A748988B374C}"/>
              </a:ext>
            </a:extLst>
          </p:cNvPr>
          <p:cNvSpPr txBox="1"/>
          <p:nvPr/>
        </p:nvSpPr>
        <p:spPr>
          <a:xfrm>
            <a:off x="8154186" y="634028"/>
            <a:ext cx="3355942" cy="37328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89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cap="all" dirty="0">
                <a:solidFill>
                  <a:schemeClr val="tx2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هيا نراجع معًا </a:t>
            </a:r>
            <a:r>
              <a:rPr lang="ar-SA" sz="6000" cap="all" dirty="0">
                <a:solidFill>
                  <a:schemeClr val="tx2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ما تعلمناه</a:t>
            </a:r>
            <a:r>
              <a:rPr lang="en-US" sz="6000" cap="all" dirty="0">
                <a:solidFill>
                  <a:schemeClr val="tx2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اليوم</a:t>
            </a:r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22" name="Picture 2" descr="×ª××¦××ª ×ª××× × ×¢×××¨ ØªØ¹ÙÙÙ">
            <a:extLst>
              <a:ext uri="{FF2B5EF4-FFF2-40B4-BE49-F238E27FC236}">
                <a16:creationId xmlns:a16="http://schemas.microsoft.com/office/drawing/2014/main" id="{601FBA7B-8C72-483F-B3E5-BDD931B5D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7546" y="1340841"/>
            <a:ext cx="5442176" cy="43755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C9E7FA-3295-45ED-8253-D23F9E44E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33FB15-4051-4716-BCA4-70DCECB0C0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76" y="645106"/>
            <a:ext cx="3411035" cy="524774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B1D02-32BD-4112-B002-019DF1903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8905" y="2865267"/>
            <a:ext cx="3154322" cy="2934071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sz="4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إستعنا</a:t>
            </a:r>
            <a:r>
              <a:rPr lang="ar-SA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بـ"كرر حتى" من اجل ان نشترط ان نكرر حتى طول نصف القطر يساوي صفر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806381F8-8FB4-4BF8-8067-535077E4E8F2}"/>
              </a:ext>
            </a:extLst>
          </p:cNvPr>
          <p:cNvSpPr/>
          <p:nvPr/>
        </p:nvSpPr>
        <p:spPr>
          <a:xfrm>
            <a:off x="4455490" y="4332303"/>
            <a:ext cx="1748901" cy="443884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5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6021502-B24F-4417-8C87-726FA0BF0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4221" y="2256351"/>
            <a:ext cx="7430609" cy="2345298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4000" dirty="0">
                <a:solidFill>
                  <a:schemeClr val="accent6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قمنا بعرض قضية الدوائر المتداخلة التي لها نفس نقطة المركز، والمطلوب معرفة كم دائرة ممكن رسمها قبل الوصول الى طول نصف القطر صفر.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611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D170B9C-85A5-4673-981C-DDDBAC51F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×ª××¦××ª ×ª××× × ×¢×××¨ âªremember pngâ¬â">
            <a:extLst>
              <a:ext uri="{FF2B5EF4-FFF2-40B4-BE49-F238E27FC236}">
                <a16:creationId xmlns:a16="http://schemas.microsoft.com/office/drawing/2014/main" id="{33515F08-A3B3-4907-83D6-7170F67A35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2" r="12073"/>
          <a:stretch/>
        </p:blipFill>
        <p:spPr bwMode="auto">
          <a:xfrm>
            <a:off x="20" y="10"/>
            <a:ext cx="49662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 6">
            <a:extLst>
              <a:ext uri="{FF2B5EF4-FFF2-40B4-BE49-F238E27FC236}">
                <a16:creationId xmlns:a16="http://schemas.microsoft.com/office/drawing/2014/main" id="{1C82216A-4221-434A-B11C-7E13B4A1F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B4EBFC-3BDF-4207-A99C-82615A5F5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8004" y="1480930"/>
            <a:ext cx="5607908" cy="325432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000" cap="all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هيا </a:t>
            </a:r>
            <a:r>
              <a:rPr lang="en-US" sz="7000" cap="all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بنا</a:t>
            </a:r>
            <a:r>
              <a:rPr lang="en-US" sz="7000" cap="all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7000" cap="all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نتذكر</a:t>
            </a:r>
            <a:br>
              <a:rPr lang="ar-SA" sz="7000" cap="all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7000" cap="all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هو تعريف الدائرة</a:t>
            </a:r>
            <a:endParaRPr lang="en-US" sz="7000" cap="all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194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EC9E7FA-3295-45ED-8253-D23F9E44E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CD81C37-67E7-470A-8274-D2CAE7973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404" y="1280224"/>
            <a:ext cx="4538471" cy="46126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1" name="מציין מיקום תוכן 2">
            <a:extLst>
              <a:ext uri="{FF2B5EF4-FFF2-40B4-BE49-F238E27FC236}">
                <a16:creationId xmlns:a16="http://schemas.microsoft.com/office/drawing/2014/main" id="{A5873160-6854-4E69-AA50-DFD4DFCB1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919" y="2286000"/>
            <a:ext cx="3891168" cy="292519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الدائرة</a:t>
            </a:r>
          </a:p>
          <a:p>
            <a:pPr marL="0" indent="0" algn="r" rtl="1">
              <a:buNone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هي المحل الهندسي لمجموعة لانهائية من النقاط التي تبعد بعدًا ثابتًا عن نقطة ثابتة تسمى مركز الدائرة.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نسمى النقطة الثابتة مركز الدائرة.</a:t>
            </a:r>
          </a:p>
          <a:p>
            <a:pPr marL="0" indent="0" algn="r" rtl="1">
              <a:buNone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نسمى البعد الثابت نصف القطر.</a:t>
            </a:r>
          </a:p>
          <a:p>
            <a:pPr marL="0" indent="0" algn="r" rtl="1">
              <a:buNone/>
            </a:pPr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717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090F1-F6C8-40CA-9A62-495D3B3E5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2944" y="2108448"/>
            <a:ext cx="4838329" cy="207293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اجل رسم الدوائر المتداخلة كما هو مطلوب في نص القضية، نحتاج الى:</a:t>
            </a:r>
          </a:p>
          <a:p>
            <a:pPr marL="987552" lvl="2" indent="0" algn="r" rtl="1">
              <a:buNone/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نقطة مركز الدوائر.</a:t>
            </a:r>
          </a:p>
          <a:p>
            <a:pPr marL="987552" lvl="2" indent="0" algn="r" rtl="1">
              <a:buNone/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حساب طول نصف الدائرة التالية.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69EF85-54A0-496F-8945-5CB130BFF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373" y="1461532"/>
            <a:ext cx="3647660" cy="36717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3143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835B0DA-FAD2-4D31-90B1-ADCCBA615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8295" y="2246049"/>
            <a:ext cx="3398410" cy="18110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just"/>
            <a:r>
              <a:rPr lang="en-US" sz="3800" b="1" cap="all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جميع الدوائر لها نفس نقطة المركز كما هو مطلوب في نص القضية</a:t>
            </a:r>
          </a:p>
        </p:txBody>
      </p:sp>
      <p:pic>
        <p:nvPicPr>
          <p:cNvPr id="3" name="Picture 2" descr="A picture containing white&#10;&#10;Description generated with very high confidence">
            <a:extLst>
              <a:ext uri="{FF2B5EF4-FFF2-40B4-BE49-F238E27FC236}">
                <a16:creationId xmlns:a16="http://schemas.microsoft.com/office/drawing/2014/main" id="{2B4A068A-AD9F-4134-9D06-DF666BCE5D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43" r="1844"/>
          <a:stretch/>
        </p:blipFill>
        <p:spPr>
          <a:xfrm>
            <a:off x="6831628" y="949282"/>
            <a:ext cx="4922409" cy="554058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99569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090F1-F6C8-40CA-9A62-495D3B3E5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53" y="519345"/>
            <a:ext cx="7359587" cy="411537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3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حساب طول نصف الدائرة التالية:</a:t>
            </a:r>
          </a:p>
          <a:p>
            <a:pPr marL="0" indent="0" algn="r" rtl="1">
              <a:buNone/>
            </a:pPr>
            <a:r>
              <a:rPr lang="ar-SA" sz="3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كل مرة نرسم بها دائرة نشترط ان تقل بنسبة معلومة، لذلك فإن طول نصف الدائرة التالية هو:</a:t>
            </a:r>
          </a:p>
          <a:p>
            <a:pPr marL="0" indent="0" algn="ctr" rtl="1">
              <a:buNone/>
            </a:pPr>
            <a:r>
              <a:rPr lang="ar-SA" sz="3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(طول نصف القطر ∙ نسبة التقليل) – طول نصف القطر</a:t>
            </a:r>
            <a:endParaRPr lang="en-US" sz="3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أي:</a:t>
            </a:r>
          </a:p>
          <a:p>
            <a:pPr marL="0" indent="0" algn="ctr">
              <a:buNone/>
            </a:pPr>
            <a:r>
              <a:rPr lang="en-US" sz="3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r – (r ∙ “</a:t>
            </a:r>
            <a:r>
              <a:rPr lang="ar-SA" sz="3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نسبة التقليل</a:t>
            </a:r>
            <a:r>
              <a:rPr lang="en-US" sz="3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”)</a:t>
            </a:r>
            <a:endParaRPr lang="ar-SA" sz="3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مثال:</a:t>
            </a:r>
            <a:endParaRPr lang="en-US" sz="3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D2E66C6-17DA-4383-B7BE-4DAA970C0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209592"/>
              </p:ext>
            </p:extLst>
          </p:nvPr>
        </p:nvGraphicFramePr>
        <p:xfrm>
          <a:off x="2041864" y="4784175"/>
          <a:ext cx="878924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792">
                  <a:extLst>
                    <a:ext uri="{9D8B030D-6E8A-4147-A177-3AD203B41FA5}">
                      <a16:colId xmlns:a16="http://schemas.microsoft.com/office/drawing/2014/main" val="1067590006"/>
                    </a:ext>
                  </a:extLst>
                </a:gridCol>
                <a:gridCol w="1783121">
                  <a:extLst>
                    <a:ext uri="{9D8B030D-6E8A-4147-A177-3AD203B41FA5}">
                      <a16:colId xmlns:a16="http://schemas.microsoft.com/office/drawing/2014/main" val="33220109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36771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طول نصف قطر الدائرة التالية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نسبة التقليل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نصف طول الدائرة </a:t>
                      </a:r>
                      <a:r>
                        <a:rPr lang="en-US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5348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40 = 10 - 50 = (0.2 </a:t>
                      </a:r>
                      <a:r>
                        <a:rPr lang="ar-SA" sz="2800" dirty="0">
                          <a:latin typeface="Gill Sans MT" panose="020B0502020104020203" pitchFamily="34" charset="0"/>
                          <a:cs typeface="Sakkal Majalla" panose="02000000000000000000" pitchFamily="2" charset="-78"/>
                        </a:rPr>
                        <a:t>∙</a:t>
                      </a:r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50) - 50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0.2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50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9867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66.5 = 28.5 - 95 = (0.3 </a:t>
                      </a:r>
                      <a:r>
                        <a:rPr lang="ar-SA" sz="2800" dirty="0">
                          <a:latin typeface="Gill Sans MT" panose="020B0502020104020203" pitchFamily="34" charset="0"/>
                          <a:cs typeface="Sakkal Majalla" panose="02000000000000000000" pitchFamily="2" charset="-78"/>
                        </a:rPr>
                        <a:t>∙</a:t>
                      </a:r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95) - 95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0.3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95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4903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209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5B0DA-FAD2-4D31-90B1-ADCCBA615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3010" y="762370"/>
            <a:ext cx="7341834" cy="2140629"/>
          </a:xfrm>
        </p:spPr>
        <p:txBody>
          <a:bodyPr>
            <a:normAutofit/>
          </a:bodyPr>
          <a:lstStyle/>
          <a:p>
            <a:pPr algn="justLow" rtl="1"/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كما طلب منا في نص القضية فإننا نكرر رسم الدوائر المطلوبة حتى نصل طول نصف القطر صفر.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ACA2F26-4B66-4278-ACDA-00EA42249F0B}"/>
              </a:ext>
            </a:extLst>
          </p:cNvPr>
          <p:cNvSpPr txBox="1">
            <a:spLocks/>
          </p:cNvSpPr>
          <p:nvPr/>
        </p:nvSpPr>
        <p:spPr>
          <a:xfrm>
            <a:off x="3773010" y="3231841"/>
            <a:ext cx="7341834" cy="2140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Low" rtl="1"/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يوجد الى ما لا نهاية من الاعداد الكسرية بين الصفر والواحد، لذلك فإن الشرط الذي وضعناه لا يمكن ان يتحقق.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08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ACA2F26-4B66-4278-ACDA-00EA42249F0B}"/>
              </a:ext>
            </a:extLst>
          </p:cNvPr>
          <p:cNvSpPr txBox="1">
            <a:spLocks/>
          </p:cNvSpPr>
          <p:nvPr/>
        </p:nvSpPr>
        <p:spPr>
          <a:xfrm>
            <a:off x="2396972" y="2042233"/>
            <a:ext cx="7226424" cy="25297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Low" rtl="1"/>
            <a:r>
              <a:rPr lang="ar-SA" sz="5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نستنتج ان الإجابة على سؤال الذي طرحناه هو:</a:t>
            </a:r>
          </a:p>
          <a:p>
            <a:pPr algn="justLow" rtl="1"/>
            <a:r>
              <a:rPr lang="ar-SA" sz="5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رسم الى ما لا نهاية من الدوائر.</a:t>
            </a:r>
            <a:endParaRPr lang="en-US" sz="5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2" descr="×ª××¦××ª ×ª××× × ×¢×××¨ âªremember pngâ¬â">
            <a:extLst>
              <a:ext uri="{FF2B5EF4-FFF2-40B4-BE49-F238E27FC236}">
                <a16:creationId xmlns:a16="http://schemas.microsoft.com/office/drawing/2014/main" id="{EABFD7B3-9DE3-47FF-9807-437BDAB07E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2" r="12073"/>
          <a:stretch/>
        </p:blipFill>
        <p:spPr bwMode="auto">
          <a:xfrm>
            <a:off x="9703292" y="1965317"/>
            <a:ext cx="1463337" cy="202075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09224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a4f35948-e619-41b3-aa29-22878b09cfd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275</Words>
  <Application>Microsoft Office PowerPoint</Application>
  <PresentationFormat>Widescreen</PresentationFormat>
  <Paragraphs>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Franklin Gothic Book</vt:lpstr>
      <vt:lpstr>Gill Sans MT</vt:lpstr>
      <vt:lpstr>Sakkal Majalla</vt:lpstr>
      <vt:lpstr>Tahoma</vt:lpstr>
      <vt:lpstr>Crop</vt:lpstr>
      <vt:lpstr>PowerPoint Presentation</vt:lpstr>
      <vt:lpstr>PowerPoint Presentation</vt:lpstr>
      <vt:lpstr>هيا بنا نتذكر ما هو تعريف الدائرة</vt:lpstr>
      <vt:lpstr>PowerPoint Presentation</vt:lpstr>
      <vt:lpstr>PowerPoint Presentation</vt:lpstr>
      <vt:lpstr>جميع الدوائر لها نفس نقطة المركز كما هو مطلوب في نص القضية</vt:lpstr>
      <vt:lpstr>PowerPoint Presentation</vt:lpstr>
      <vt:lpstr>كما طلب منا في نص القضية فإننا نكرر رسم الدوائر المطلوبة حتى نصل طول نصف القطر صفر.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salam azab</dc:creator>
  <cp:lastModifiedBy>salam azab</cp:lastModifiedBy>
  <cp:revision>1</cp:revision>
  <dcterms:created xsi:type="dcterms:W3CDTF">2019-06-25T15:49:31Z</dcterms:created>
  <dcterms:modified xsi:type="dcterms:W3CDTF">2019-06-25T15:51:59Z</dcterms:modified>
</cp:coreProperties>
</file>